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62" r:id="rId3"/>
    <p:sldId id="260" r:id="rId4"/>
    <p:sldId id="259" r:id="rId5"/>
    <p:sldId id="263" r:id="rId6"/>
    <p:sldId id="264" r:id="rId7"/>
    <p:sldId id="265" r:id="rId8"/>
    <p:sldId id="266" r:id="rId9"/>
    <p:sldId id="267" r:id="rId10"/>
    <p:sldId id="261" r:id="rId11"/>
    <p:sldId id="25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4356959039054"/>
          <c:y val="4.0238658418862462E-2"/>
          <c:w val="0.81579725737881226"/>
          <c:h val="0.9597612854954217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30D-4EB1-8AF0-48E7DF9B5B11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30D-4EB1-8AF0-48E7DF9B5B11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0D-4EB1-8AF0-48E7DF9B5B1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666C80-9BC5-42C8-AE31-F5498432B53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56617F-316B-4AEF-954E-818714967F1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нового спортивного оборудования и инвентаря, для приведения организаций спортивной подготовки в нормативное состояние</a:t>
          </a:r>
          <a:endParaRPr lang="ru-RU" dirty="0"/>
        </a:p>
      </dgm:t>
    </dgm:pt>
    <dgm:pt modelId="{BC1422EA-6C9F-4576-B98D-58CE1F8CA76A}" type="parTrans" cxnId="{33E218A5-B3B7-4EBF-8E8D-AC444F60DD42}">
      <dgm:prSet/>
      <dgm:spPr/>
      <dgm:t>
        <a:bodyPr/>
        <a:lstStyle/>
        <a:p>
          <a:endParaRPr lang="ru-RU"/>
        </a:p>
      </dgm:t>
    </dgm:pt>
    <dgm:pt modelId="{4DED2E2B-A0AD-4AA6-A4B3-650C2DE012FE}" type="sibTrans" cxnId="{33E218A5-B3B7-4EBF-8E8D-AC444F60DD42}">
      <dgm:prSet/>
      <dgm:spPr/>
      <dgm:t>
        <a:bodyPr/>
        <a:lstStyle/>
        <a:p>
          <a:endParaRPr lang="ru-RU"/>
        </a:p>
      </dgm:t>
    </dgm:pt>
    <dgm:pt modelId="{4AEC0F5A-197A-40B9-83AD-9EC11A68438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закупка спортивного оборудования для создания малых спортивных форм на базе центров тестирования ВФСК ГТО</a:t>
          </a:r>
          <a:endParaRPr lang="ru-RU" dirty="0"/>
        </a:p>
      </dgm:t>
    </dgm:pt>
    <dgm:pt modelId="{78806A84-7EDA-47EB-A9E7-8A8FB51DD867}" type="parTrans" cxnId="{DCB2B20C-2E14-435A-92D0-CA87D4D85BAD}">
      <dgm:prSet/>
      <dgm:spPr/>
      <dgm:t>
        <a:bodyPr/>
        <a:lstStyle/>
        <a:p>
          <a:endParaRPr lang="ru-RU"/>
        </a:p>
      </dgm:t>
    </dgm:pt>
    <dgm:pt modelId="{F1DD9AFC-A053-49E6-B9A0-9AA91A2D58AB}" type="sibTrans" cxnId="{DCB2B20C-2E14-435A-92D0-CA87D4D85BAD}">
      <dgm:prSet/>
      <dgm:spPr/>
      <dgm:t>
        <a:bodyPr/>
        <a:lstStyle/>
        <a:p>
          <a:endParaRPr lang="ru-RU"/>
        </a:p>
      </dgm:t>
    </dgm:pt>
    <dgm:pt modelId="{54A8B188-85BA-45AA-A931-41DA49E9815F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плоскостных спортивных сооружений в сельских территориях</a:t>
          </a:r>
          <a:endParaRPr lang="ru-RU" dirty="0"/>
        </a:p>
      </dgm:t>
    </dgm:pt>
    <dgm:pt modelId="{B1B15D5F-4854-4B40-B983-9D70FC901FC8}" type="parTrans" cxnId="{A1F3F896-21BE-4442-9FC8-30D8A10FF0C8}">
      <dgm:prSet/>
      <dgm:spPr/>
      <dgm:t>
        <a:bodyPr/>
        <a:lstStyle/>
        <a:p>
          <a:endParaRPr lang="ru-RU"/>
        </a:p>
      </dgm:t>
    </dgm:pt>
    <dgm:pt modelId="{F4F8E7CD-4060-40FD-B650-0F4F2C099CC1}" type="sibTrans" cxnId="{A1F3F896-21BE-4442-9FC8-30D8A10FF0C8}">
      <dgm:prSet/>
      <dgm:spPr/>
      <dgm:t>
        <a:bodyPr/>
        <a:lstStyle/>
        <a:p>
          <a:endParaRPr lang="ru-RU"/>
        </a:p>
      </dgm:t>
    </dgm:pt>
    <dgm:pt modelId="{B7459220-7ED4-4EFF-89EF-6C7B0C82710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закупка спортивного оборудования для спортивных школ олимпийского резерва</a:t>
          </a:r>
          <a:endParaRPr lang="ru-RU" dirty="0"/>
        </a:p>
      </dgm:t>
    </dgm:pt>
    <dgm:pt modelId="{2F4C4CE1-864B-41C6-809E-B2B48810091D}" type="parTrans" cxnId="{D3E2328A-FBB5-450E-A98B-C0C82D4A8FF6}">
      <dgm:prSet/>
      <dgm:spPr/>
      <dgm:t>
        <a:bodyPr/>
        <a:lstStyle/>
        <a:p>
          <a:endParaRPr lang="ru-RU"/>
        </a:p>
      </dgm:t>
    </dgm:pt>
    <dgm:pt modelId="{BD32233D-073B-4E8E-B72A-B44E4E86863D}" type="sibTrans" cxnId="{D3E2328A-FBB5-450E-A98B-C0C82D4A8FF6}">
      <dgm:prSet/>
      <dgm:spPr/>
      <dgm:t>
        <a:bodyPr/>
        <a:lstStyle/>
        <a:p>
          <a:endParaRPr lang="ru-RU"/>
        </a:p>
      </dgm:t>
    </dgm:pt>
    <dgm:pt modelId="{7314F790-D42D-4A46-83EA-EF1A5C770082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спортивных организаций, осуществляющих подготовку спортивного резерва для сборных команд Российской Федерации на 2019 год</a:t>
          </a:r>
          <a:endParaRPr lang="ru-RU" dirty="0"/>
        </a:p>
      </dgm:t>
    </dgm:pt>
    <dgm:pt modelId="{DDDADF07-E48D-4F11-9E2B-EC8AF6219E3B}" type="parTrans" cxnId="{2CD2F1FC-7997-4DDC-9AD4-349D7369C488}">
      <dgm:prSet/>
      <dgm:spPr/>
      <dgm:t>
        <a:bodyPr/>
        <a:lstStyle/>
        <a:p>
          <a:endParaRPr lang="ru-RU"/>
        </a:p>
      </dgm:t>
    </dgm:pt>
    <dgm:pt modelId="{071CE1B5-6FD6-41DA-B1EB-17E94BA78AC5}" type="sibTrans" cxnId="{2CD2F1FC-7997-4DDC-9AD4-349D7369C488}">
      <dgm:prSet/>
      <dgm:spPr/>
      <dgm:t>
        <a:bodyPr/>
        <a:lstStyle/>
        <a:p>
          <a:endParaRPr lang="ru-RU"/>
        </a:p>
      </dgm:t>
    </dgm:pt>
    <dgm:pt modelId="{F58C057D-64A6-4AF3-97B1-33988728F247}" type="pres">
      <dgm:prSet presAssocID="{67666C80-9BC5-42C8-AE31-F5498432B53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A7F5A7E-E569-49D6-85FB-38B8D2322130}" type="pres">
      <dgm:prSet presAssocID="{67666C80-9BC5-42C8-AE31-F5498432B533}" presName="Name1" presStyleCnt="0"/>
      <dgm:spPr/>
    </dgm:pt>
    <dgm:pt modelId="{B24DED32-1283-48A5-8BCB-43EBDB88B2EC}" type="pres">
      <dgm:prSet presAssocID="{67666C80-9BC5-42C8-AE31-F5498432B533}" presName="cycle" presStyleCnt="0"/>
      <dgm:spPr/>
    </dgm:pt>
    <dgm:pt modelId="{69AA2B77-53E0-4EB5-A152-B0A2497C2A06}" type="pres">
      <dgm:prSet presAssocID="{67666C80-9BC5-42C8-AE31-F5498432B533}" presName="srcNode" presStyleLbl="node1" presStyleIdx="0" presStyleCnt="5"/>
      <dgm:spPr/>
    </dgm:pt>
    <dgm:pt modelId="{B015A7DD-AF0A-4643-A020-32C4035FBBA0}" type="pres">
      <dgm:prSet presAssocID="{67666C80-9BC5-42C8-AE31-F5498432B533}" presName="conn" presStyleLbl="parChTrans1D2" presStyleIdx="0" presStyleCnt="1"/>
      <dgm:spPr/>
      <dgm:t>
        <a:bodyPr/>
        <a:lstStyle/>
        <a:p>
          <a:endParaRPr lang="ru-RU"/>
        </a:p>
      </dgm:t>
    </dgm:pt>
    <dgm:pt modelId="{0960F28C-FB00-4E47-A82D-83B50B06E2BD}" type="pres">
      <dgm:prSet presAssocID="{67666C80-9BC5-42C8-AE31-F5498432B533}" presName="extraNode" presStyleLbl="node1" presStyleIdx="0" presStyleCnt="5"/>
      <dgm:spPr/>
    </dgm:pt>
    <dgm:pt modelId="{DAFA223C-0938-42D3-BB29-9CF82B30B9D6}" type="pres">
      <dgm:prSet presAssocID="{67666C80-9BC5-42C8-AE31-F5498432B533}" presName="dstNode" presStyleLbl="node1" presStyleIdx="0" presStyleCnt="5"/>
      <dgm:spPr/>
    </dgm:pt>
    <dgm:pt modelId="{495564F1-CA76-4064-AF62-688DDA540616}" type="pres">
      <dgm:prSet presAssocID="{7056617F-316B-4AEF-954E-818714967F1A}" presName="text_1" presStyleLbl="node1" presStyleIdx="0" presStyleCnt="5" custLinFactNeighborX="633" custLinFactNeighborY="3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40A3C-1770-4EA1-915F-52857991F173}" type="pres">
      <dgm:prSet presAssocID="{7056617F-316B-4AEF-954E-818714967F1A}" presName="accent_1" presStyleCnt="0"/>
      <dgm:spPr/>
    </dgm:pt>
    <dgm:pt modelId="{40C73958-C14C-4CE9-98D8-4FEBF1213AEA}" type="pres">
      <dgm:prSet presAssocID="{7056617F-316B-4AEF-954E-818714967F1A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A00489FB-79E5-4872-8209-DECA7ABD1AD0}" type="pres">
      <dgm:prSet presAssocID="{4AEC0F5A-197A-40B9-83AD-9EC11A68438A}" presName="text_2" presStyleLbl="node1" presStyleIdx="1" presStyleCnt="5" custScaleX="101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A2552-3F44-491A-8032-85FB21E45FD8}" type="pres">
      <dgm:prSet presAssocID="{4AEC0F5A-197A-40B9-83AD-9EC11A68438A}" presName="accent_2" presStyleCnt="0"/>
      <dgm:spPr/>
    </dgm:pt>
    <dgm:pt modelId="{AB790AD3-B614-40BC-8AEA-BC83E3871E4B}" type="pres">
      <dgm:prSet presAssocID="{4AEC0F5A-197A-40B9-83AD-9EC11A68438A}" presName="accentRepeatNode" presStyleLbl="solidFgAcc1" presStyleIdx="1" presStyleCnt="5"/>
      <dgm:spPr/>
    </dgm:pt>
    <dgm:pt modelId="{755311C7-F173-44B1-A880-A021DD75F99B}" type="pres">
      <dgm:prSet presAssocID="{B7459220-7ED4-4EFF-89EF-6C7B0C827107}" presName="text_3" presStyleLbl="node1" presStyleIdx="2" presStyleCnt="5" custScaleX="101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9BBE7B-F948-49B4-816B-3E1026F896B1}" type="pres">
      <dgm:prSet presAssocID="{B7459220-7ED4-4EFF-89EF-6C7B0C827107}" presName="accent_3" presStyleCnt="0"/>
      <dgm:spPr/>
    </dgm:pt>
    <dgm:pt modelId="{C593EA47-C8A2-4793-8654-98D3FD7DCA56}" type="pres">
      <dgm:prSet presAssocID="{B7459220-7ED4-4EFF-89EF-6C7B0C827107}" presName="accentRepeatNode" presStyleLbl="solidFgAcc1" presStyleIdx="2" presStyleCnt="5"/>
      <dgm:spPr/>
    </dgm:pt>
    <dgm:pt modelId="{F88C0FEA-6119-4413-BA19-0B35677A5F34}" type="pres">
      <dgm:prSet presAssocID="{7314F790-D42D-4A46-83EA-EF1A5C770082}" presName="text_4" presStyleLbl="node1" presStyleIdx="3" presStyleCnt="5" custScaleX="101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F9FFE-07D1-495C-83EC-5E31BFF54E5C}" type="pres">
      <dgm:prSet presAssocID="{7314F790-D42D-4A46-83EA-EF1A5C770082}" presName="accent_4" presStyleCnt="0"/>
      <dgm:spPr/>
    </dgm:pt>
    <dgm:pt modelId="{49991A05-06CC-47D8-AC84-8EF0374FB073}" type="pres">
      <dgm:prSet presAssocID="{7314F790-D42D-4A46-83EA-EF1A5C770082}" presName="accentRepeatNode" presStyleLbl="solidFgAcc1" presStyleIdx="3" presStyleCnt="5"/>
      <dgm:spPr/>
    </dgm:pt>
    <dgm:pt modelId="{1E6C0D6A-3442-41C6-8C7D-43DDCFF30B35}" type="pres">
      <dgm:prSet presAssocID="{54A8B188-85BA-45AA-A931-41DA49E9815F}" presName="text_5" presStyleLbl="node1" presStyleIdx="4" presStyleCnt="5" custScaleX="1008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A46D9-048E-482A-A215-A6B9E5A05E59}" type="pres">
      <dgm:prSet presAssocID="{54A8B188-85BA-45AA-A931-41DA49E9815F}" presName="accent_5" presStyleCnt="0"/>
      <dgm:spPr/>
    </dgm:pt>
    <dgm:pt modelId="{5C1B3BAF-1F21-49DA-AD8F-9ED44D492D45}" type="pres">
      <dgm:prSet presAssocID="{54A8B188-85BA-45AA-A931-41DA49E9815F}" presName="accentRepeatNode" presStyleLbl="solidFgAcc1" presStyleIdx="4" presStyleCnt="5"/>
      <dgm:spPr/>
    </dgm:pt>
  </dgm:ptLst>
  <dgm:cxnLst>
    <dgm:cxn modelId="{2CD2F1FC-7997-4DDC-9AD4-349D7369C488}" srcId="{67666C80-9BC5-42C8-AE31-F5498432B533}" destId="{7314F790-D42D-4A46-83EA-EF1A5C770082}" srcOrd="3" destOrd="0" parTransId="{DDDADF07-E48D-4F11-9E2B-EC8AF6219E3B}" sibTransId="{071CE1B5-6FD6-41DA-B1EB-17E94BA78AC5}"/>
    <dgm:cxn modelId="{54DF0FF0-AD82-4148-B36C-A53CDEE39554}" type="presOf" srcId="{7056617F-316B-4AEF-954E-818714967F1A}" destId="{495564F1-CA76-4064-AF62-688DDA540616}" srcOrd="0" destOrd="0" presId="urn:microsoft.com/office/officeart/2008/layout/VerticalCurvedList"/>
    <dgm:cxn modelId="{33E218A5-B3B7-4EBF-8E8D-AC444F60DD42}" srcId="{67666C80-9BC5-42C8-AE31-F5498432B533}" destId="{7056617F-316B-4AEF-954E-818714967F1A}" srcOrd="0" destOrd="0" parTransId="{BC1422EA-6C9F-4576-B98D-58CE1F8CA76A}" sibTransId="{4DED2E2B-A0AD-4AA6-A4B3-650C2DE012FE}"/>
    <dgm:cxn modelId="{7DBC32E6-0739-4919-8590-16C70AEF8E80}" type="presOf" srcId="{B7459220-7ED4-4EFF-89EF-6C7B0C827107}" destId="{755311C7-F173-44B1-A880-A021DD75F99B}" srcOrd="0" destOrd="0" presId="urn:microsoft.com/office/officeart/2008/layout/VerticalCurvedList"/>
    <dgm:cxn modelId="{107BDE31-D883-4B5E-BD56-C1B17106E66E}" type="presOf" srcId="{7314F790-D42D-4A46-83EA-EF1A5C770082}" destId="{F88C0FEA-6119-4413-BA19-0B35677A5F34}" srcOrd="0" destOrd="0" presId="urn:microsoft.com/office/officeart/2008/layout/VerticalCurvedList"/>
    <dgm:cxn modelId="{C2F24E9C-1249-4BA0-BF67-C66E9D541F51}" type="presOf" srcId="{4AEC0F5A-197A-40B9-83AD-9EC11A68438A}" destId="{A00489FB-79E5-4872-8209-DECA7ABD1AD0}" srcOrd="0" destOrd="0" presId="urn:microsoft.com/office/officeart/2008/layout/VerticalCurvedList"/>
    <dgm:cxn modelId="{A1F3F896-21BE-4442-9FC8-30D8A10FF0C8}" srcId="{67666C80-9BC5-42C8-AE31-F5498432B533}" destId="{54A8B188-85BA-45AA-A931-41DA49E9815F}" srcOrd="4" destOrd="0" parTransId="{B1B15D5F-4854-4B40-B983-9D70FC901FC8}" sibTransId="{F4F8E7CD-4060-40FD-B650-0F4F2C099CC1}"/>
    <dgm:cxn modelId="{DCB2B20C-2E14-435A-92D0-CA87D4D85BAD}" srcId="{67666C80-9BC5-42C8-AE31-F5498432B533}" destId="{4AEC0F5A-197A-40B9-83AD-9EC11A68438A}" srcOrd="1" destOrd="0" parTransId="{78806A84-7EDA-47EB-A9E7-8A8FB51DD867}" sibTransId="{F1DD9AFC-A053-49E6-B9A0-9AA91A2D58AB}"/>
    <dgm:cxn modelId="{D3E2328A-FBB5-450E-A98B-C0C82D4A8FF6}" srcId="{67666C80-9BC5-42C8-AE31-F5498432B533}" destId="{B7459220-7ED4-4EFF-89EF-6C7B0C827107}" srcOrd="2" destOrd="0" parTransId="{2F4C4CE1-864B-41C6-809E-B2B48810091D}" sibTransId="{BD32233D-073B-4E8E-B72A-B44E4E86863D}"/>
    <dgm:cxn modelId="{1D9C9367-F8AD-4A42-A73F-167FBF2140B5}" type="presOf" srcId="{4DED2E2B-A0AD-4AA6-A4B3-650C2DE012FE}" destId="{B015A7DD-AF0A-4643-A020-32C4035FBBA0}" srcOrd="0" destOrd="0" presId="urn:microsoft.com/office/officeart/2008/layout/VerticalCurvedList"/>
    <dgm:cxn modelId="{8730846F-622F-44CF-91EC-EBE178E1C7A0}" type="presOf" srcId="{67666C80-9BC5-42C8-AE31-F5498432B533}" destId="{F58C057D-64A6-4AF3-97B1-33988728F247}" srcOrd="0" destOrd="0" presId="urn:microsoft.com/office/officeart/2008/layout/VerticalCurvedList"/>
    <dgm:cxn modelId="{81B0464F-9464-42EF-9F66-D266C8E288FF}" type="presOf" srcId="{54A8B188-85BA-45AA-A931-41DA49E9815F}" destId="{1E6C0D6A-3442-41C6-8C7D-43DDCFF30B35}" srcOrd="0" destOrd="0" presId="urn:microsoft.com/office/officeart/2008/layout/VerticalCurvedList"/>
    <dgm:cxn modelId="{0407F7BB-84F6-4C70-856E-57F5BA88E815}" type="presParOf" srcId="{F58C057D-64A6-4AF3-97B1-33988728F247}" destId="{9A7F5A7E-E569-49D6-85FB-38B8D2322130}" srcOrd="0" destOrd="0" presId="urn:microsoft.com/office/officeart/2008/layout/VerticalCurvedList"/>
    <dgm:cxn modelId="{F4AF003E-959D-4C27-B823-623B2F471B8E}" type="presParOf" srcId="{9A7F5A7E-E569-49D6-85FB-38B8D2322130}" destId="{B24DED32-1283-48A5-8BCB-43EBDB88B2EC}" srcOrd="0" destOrd="0" presId="urn:microsoft.com/office/officeart/2008/layout/VerticalCurvedList"/>
    <dgm:cxn modelId="{863D554C-6C59-440D-B1CA-8CAD915DF3A7}" type="presParOf" srcId="{B24DED32-1283-48A5-8BCB-43EBDB88B2EC}" destId="{69AA2B77-53E0-4EB5-A152-B0A2497C2A06}" srcOrd="0" destOrd="0" presId="urn:microsoft.com/office/officeart/2008/layout/VerticalCurvedList"/>
    <dgm:cxn modelId="{69B9AD86-2CD8-4058-A9C4-6956308745E4}" type="presParOf" srcId="{B24DED32-1283-48A5-8BCB-43EBDB88B2EC}" destId="{B015A7DD-AF0A-4643-A020-32C4035FBBA0}" srcOrd="1" destOrd="0" presId="urn:microsoft.com/office/officeart/2008/layout/VerticalCurvedList"/>
    <dgm:cxn modelId="{08024BD4-2639-4944-819D-B9C33EDECE67}" type="presParOf" srcId="{B24DED32-1283-48A5-8BCB-43EBDB88B2EC}" destId="{0960F28C-FB00-4E47-A82D-83B50B06E2BD}" srcOrd="2" destOrd="0" presId="urn:microsoft.com/office/officeart/2008/layout/VerticalCurvedList"/>
    <dgm:cxn modelId="{C8CF9298-7D7C-4403-8BA9-92890360B01C}" type="presParOf" srcId="{B24DED32-1283-48A5-8BCB-43EBDB88B2EC}" destId="{DAFA223C-0938-42D3-BB29-9CF82B30B9D6}" srcOrd="3" destOrd="0" presId="urn:microsoft.com/office/officeart/2008/layout/VerticalCurvedList"/>
    <dgm:cxn modelId="{82A0ED26-CBAC-4D06-9226-4A7CF1721E66}" type="presParOf" srcId="{9A7F5A7E-E569-49D6-85FB-38B8D2322130}" destId="{495564F1-CA76-4064-AF62-688DDA540616}" srcOrd="1" destOrd="0" presId="urn:microsoft.com/office/officeart/2008/layout/VerticalCurvedList"/>
    <dgm:cxn modelId="{81B54275-DA18-473D-89E7-FCBDE560F8BC}" type="presParOf" srcId="{9A7F5A7E-E569-49D6-85FB-38B8D2322130}" destId="{8F140A3C-1770-4EA1-915F-52857991F173}" srcOrd="2" destOrd="0" presId="urn:microsoft.com/office/officeart/2008/layout/VerticalCurvedList"/>
    <dgm:cxn modelId="{BB3994DF-C583-4FCA-B85F-63E5004F17A2}" type="presParOf" srcId="{8F140A3C-1770-4EA1-915F-52857991F173}" destId="{40C73958-C14C-4CE9-98D8-4FEBF1213AEA}" srcOrd="0" destOrd="0" presId="urn:microsoft.com/office/officeart/2008/layout/VerticalCurvedList"/>
    <dgm:cxn modelId="{E696CC66-9566-4AC9-B790-DF0F670CF533}" type="presParOf" srcId="{9A7F5A7E-E569-49D6-85FB-38B8D2322130}" destId="{A00489FB-79E5-4872-8209-DECA7ABD1AD0}" srcOrd="3" destOrd="0" presId="urn:microsoft.com/office/officeart/2008/layout/VerticalCurvedList"/>
    <dgm:cxn modelId="{EFE6818E-58F3-48F3-8788-46DF238085A7}" type="presParOf" srcId="{9A7F5A7E-E569-49D6-85FB-38B8D2322130}" destId="{7FFA2552-3F44-491A-8032-85FB21E45FD8}" srcOrd="4" destOrd="0" presId="urn:microsoft.com/office/officeart/2008/layout/VerticalCurvedList"/>
    <dgm:cxn modelId="{FA6359B6-EAFA-4331-AF21-1435E5A3C21A}" type="presParOf" srcId="{7FFA2552-3F44-491A-8032-85FB21E45FD8}" destId="{AB790AD3-B614-40BC-8AEA-BC83E3871E4B}" srcOrd="0" destOrd="0" presId="urn:microsoft.com/office/officeart/2008/layout/VerticalCurvedList"/>
    <dgm:cxn modelId="{C0DEA20B-2C9D-43B6-99F2-9EBC1D1FDD0C}" type="presParOf" srcId="{9A7F5A7E-E569-49D6-85FB-38B8D2322130}" destId="{755311C7-F173-44B1-A880-A021DD75F99B}" srcOrd="5" destOrd="0" presId="urn:microsoft.com/office/officeart/2008/layout/VerticalCurvedList"/>
    <dgm:cxn modelId="{86C189BE-41C0-4586-8599-4935CAB869DD}" type="presParOf" srcId="{9A7F5A7E-E569-49D6-85FB-38B8D2322130}" destId="{6D9BBE7B-F948-49B4-816B-3E1026F896B1}" srcOrd="6" destOrd="0" presId="urn:microsoft.com/office/officeart/2008/layout/VerticalCurvedList"/>
    <dgm:cxn modelId="{BE7C0C90-77FE-4D13-8439-249FEB130BB6}" type="presParOf" srcId="{6D9BBE7B-F948-49B4-816B-3E1026F896B1}" destId="{C593EA47-C8A2-4793-8654-98D3FD7DCA56}" srcOrd="0" destOrd="0" presId="urn:microsoft.com/office/officeart/2008/layout/VerticalCurvedList"/>
    <dgm:cxn modelId="{43531AE1-AA84-48A3-BD67-502618552CED}" type="presParOf" srcId="{9A7F5A7E-E569-49D6-85FB-38B8D2322130}" destId="{F88C0FEA-6119-4413-BA19-0B35677A5F34}" srcOrd="7" destOrd="0" presId="urn:microsoft.com/office/officeart/2008/layout/VerticalCurvedList"/>
    <dgm:cxn modelId="{BE99BA57-0F32-4C0E-B02D-3C9B82204A58}" type="presParOf" srcId="{9A7F5A7E-E569-49D6-85FB-38B8D2322130}" destId="{8D8F9FFE-07D1-495C-83EC-5E31BFF54E5C}" srcOrd="8" destOrd="0" presId="urn:microsoft.com/office/officeart/2008/layout/VerticalCurvedList"/>
    <dgm:cxn modelId="{B0B352F6-EFE8-4CCF-9F5A-AB7C19CE4200}" type="presParOf" srcId="{8D8F9FFE-07D1-495C-83EC-5E31BFF54E5C}" destId="{49991A05-06CC-47D8-AC84-8EF0374FB073}" srcOrd="0" destOrd="0" presId="urn:microsoft.com/office/officeart/2008/layout/VerticalCurvedList"/>
    <dgm:cxn modelId="{4AAA14FC-2D69-4913-8E62-A9478CF0A03F}" type="presParOf" srcId="{9A7F5A7E-E569-49D6-85FB-38B8D2322130}" destId="{1E6C0D6A-3442-41C6-8C7D-43DDCFF30B35}" srcOrd="9" destOrd="0" presId="urn:microsoft.com/office/officeart/2008/layout/VerticalCurvedList"/>
    <dgm:cxn modelId="{D433E5ED-A33B-4228-A9BF-74485CEF50CC}" type="presParOf" srcId="{9A7F5A7E-E569-49D6-85FB-38B8D2322130}" destId="{EC5A46D9-048E-482A-A215-A6B9E5A05E59}" srcOrd="10" destOrd="0" presId="urn:microsoft.com/office/officeart/2008/layout/VerticalCurvedList"/>
    <dgm:cxn modelId="{8B4C305B-4C66-4F9D-AEFF-B804F29586D5}" type="presParOf" srcId="{EC5A46D9-048E-482A-A215-A6B9E5A05E59}" destId="{5C1B3BAF-1F21-49DA-AD8F-9ED44D492D4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15A7DD-AF0A-4643-A020-32C4035FBBA0}">
      <dsp:nvSpPr>
        <dsp:cNvPr id="0" name=""/>
        <dsp:cNvSpPr/>
      </dsp:nvSpPr>
      <dsp:spPr>
        <a:xfrm>
          <a:off x="-5630624" y="-857316"/>
          <a:ext cx="6667632" cy="6667632"/>
        </a:xfrm>
        <a:prstGeom prst="blockArc">
          <a:avLst>
            <a:gd name="adj1" fmla="val 18900000"/>
            <a:gd name="adj2" fmla="val 2700000"/>
            <a:gd name="adj3" fmla="val 324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564F1-CA76-4064-AF62-688DDA540616}">
      <dsp:nvSpPr>
        <dsp:cNvPr id="0" name=""/>
        <dsp:cNvSpPr/>
      </dsp:nvSpPr>
      <dsp:spPr>
        <a:xfrm>
          <a:off x="499529" y="331059"/>
          <a:ext cx="10005086" cy="619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58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приобретение нового спортивного оборудования и инвентаря, для приведения организаций спортивной подготовки в нормативное состояние</a:t>
          </a:r>
          <a:endParaRPr lang="ru-RU" sz="1800" kern="1200" dirty="0"/>
        </a:p>
      </dsp:txBody>
      <dsp:txXfrm>
        <a:off x="499529" y="331059"/>
        <a:ext cx="10005086" cy="619323"/>
      </dsp:txXfrm>
    </dsp:sp>
    <dsp:sp modelId="{40C73958-C14C-4CE9-98D8-4FEBF1213AEA}">
      <dsp:nvSpPr>
        <dsp:cNvPr id="0" name=""/>
        <dsp:cNvSpPr/>
      </dsp:nvSpPr>
      <dsp:spPr>
        <a:xfrm>
          <a:off x="49120" y="232048"/>
          <a:ext cx="774153" cy="7741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0489FB-79E5-4872-8209-DECA7ABD1AD0}">
      <dsp:nvSpPr>
        <dsp:cNvPr id="0" name=""/>
        <dsp:cNvSpPr/>
      </dsp:nvSpPr>
      <dsp:spPr>
        <a:xfrm>
          <a:off x="820275" y="1238150"/>
          <a:ext cx="9680718" cy="619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58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закупка спортивного оборудования для создания малых спортивных форм на базе центров тестирования ВФСК ГТО</a:t>
          </a:r>
          <a:endParaRPr lang="ru-RU" sz="1800" kern="1200" dirty="0"/>
        </a:p>
      </dsp:txBody>
      <dsp:txXfrm>
        <a:off x="820275" y="1238150"/>
        <a:ext cx="9680718" cy="619323"/>
      </dsp:txXfrm>
    </dsp:sp>
    <dsp:sp modelId="{AB790AD3-B614-40BC-8AEA-BC83E3871E4B}">
      <dsp:nvSpPr>
        <dsp:cNvPr id="0" name=""/>
        <dsp:cNvSpPr/>
      </dsp:nvSpPr>
      <dsp:spPr>
        <a:xfrm>
          <a:off x="492908" y="1160735"/>
          <a:ext cx="774153" cy="7741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5311C7-F173-44B1-A880-A021DD75F99B}">
      <dsp:nvSpPr>
        <dsp:cNvPr id="0" name=""/>
        <dsp:cNvSpPr/>
      </dsp:nvSpPr>
      <dsp:spPr>
        <a:xfrm>
          <a:off x="955213" y="2166838"/>
          <a:ext cx="9547050" cy="619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58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закупка спортивного оборудования для спортивных школ олимпийского резерва</a:t>
          </a:r>
          <a:endParaRPr lang="ru-RU" sz="1800" kern="1200" dirty="0"/>
        </a:p>
      </dsp:txBody>
      <dsp:txXfrm>
        <a:off x="955213" y="2166838"/>
        <a:ext cx="9547050" cy="619323"/>
      </dsp:txXfrm>
    </dsp:sp>
    <dsp:sp modelId="{C593EA47-C8A2-4793-8654-98D3FD7DCA56}">
      <dsp:nvSpPr>
        <dsp:cNvPr id="0" name=""/>
        <dsp:cNvSpPr/>
      </dsp:nvSpPr>
      <dsp:spPr>
        <a:xfrm>
          <a:off x="629116" y="2089423"/>
          <a:ext cx="774153" cy="7741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8C0FEA-6119-4413-BA19-0B35677A5F34}">
      <dsp:nvSpPr>
        <dsp:cNvPr id="0" name=""/>
        <dsp:cNvSpPr/>
      </dsp:nvSpPr>
      <dsp:spPr>
        <a:xfrm>
          <a:off x="827876" y="3095525"/>
          <a:ext cx="9665515" cy="619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58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спортивных организаций, осуществляющих подготовку спортивного резерва для сборных команд Российской Федерации на 2019 год</a:t>
          </a:r>
          <a:endParaRPr lang="ru-RU" sz="1800" kern="1200" dirty="0"/>
        </a:p>
      </dsp:txBody>
      <dsp:txXfrm>
        <a:off x="827876" y="3095525"/>
        <a:ext cx="9665515" cy="619323"/>
      </dsp:txXfrm>
    </dsp:sp>
    <dsp:sp modelId="{49991A05-06CC-47D8-AC84-8EF0374FB073}">
      <dsp:nvSpPr>
        <dsp:cNvPr id="0" name=""/>
        <dsp:cNvSpPr/>
      </dsp:nvSpPr>
      <dsp:spPr>
        <a:xfrm>
          <a:off x="492908" y="3018110"/>
          <a:ext cx="774153" cy="7741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C0D6A-3442-41C6-8C7D-43DDCFF30B35}">
      <dsp:nvSpPr>
        <dsp:cNvPr id="0" name=""/>
        <dsp:cNvSpPr/>
      </dsp:nvSpPr>
      <dsp:spPr>
        <a:xfrm>
          <a:off x="393275" y="4024213"/>
          <a:ext cx="10090930" cy="6193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588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строительство плоскостных спортивных сооружений в сельских территориях</a:t>
          </a:r>
          <a:endParaRPr lang="ru-RU" sz="1800" kern="1200" dirty="0"/>
        </a:p>
      </dsp:txBody>
      <dsp:txXfrm>
        <a:off x="393275" y="4024213"/>
        <a:ext cx="10090930" cy="619323"/>
      </dsp:txXfrm>
    </dsp:sp>
    <dsp:sp modelId="{5C1B3BAF-1F21-49DA-AD8F-9ED44D492D45}">
      <dsp:nvSpPr>
        <dsp:cNvPr id="0" name=""/>
        <dsp:cNvSpPr/>
      </dsp:nvSpPr>
      <dsp:spPr>
        <a:xfrm>
          <a:off x="49120" y="3946798"/>
          <a:ext cx="774153" cy="77415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08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88196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9682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36293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45131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30303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71616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11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1375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8/6/2019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9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985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462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355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891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146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722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758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402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AD347D-5ACD-4C99-B74B-A9C85AD731AF}" type="datetimeFigureOut">
              <a:rPr lang="en-US" smtClean="0"/>
              <a:t>8/6/2019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8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nsport.gov.ru/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project.rkomi.ru/" TargetMode="External"/><Relationship Id="rId4" Type="http://schemas.openxmlformats.org/officeDocument/2006/relationships/hyperlink" Target="http://sport.rkomi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2.svg"/><Relationship Id="rId3" Type="http://schemas.microsoft.com/office/2007/relationships/hdphoto" Target="../media/hdphoto1.wdp"/><Relationship Id="rId7" Type="http://schemas.openxmlformats.org/officeDocument/2006/relationships/image" Target="../media/image20.svg"/><Relationship Id="rId12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32.svg"/><Relationship Id="rId5" Type="http://schemas.openxmlformats.org/officeDocument/2006/relationships/image" Target="../media/image18.svg"/><Relationship Id="rId10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openxmlformats.org/officeDocument/2006/relationships/image" Target="../media/image30.sv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200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80.sv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8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svg"/><Relationship Id="rId17" Type="http://schemas.openxmlformats.org/officeDocument/2006/relationships/image" Target="../media/image24.png"/><Relationship Id="rId2" Type="http://schemas.openxmlformats.org/officeDocument/2006/relationships/image" Target="../media/image20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15" Type="http://schemas.openxmlformats.org/officeDocument/2006/relationships/image" Target="../media/image22.pn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10" Type="http://schemas.openxmlformats.org/officeDocument/2006/relationships/image" Target="../media/image25.png"/><Relationship Id="rId9" Type="http://schemas.openxmlformats.org/officeDocument/2006/relationships/image" Target="../media/image2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63210" y="3991882"/>
            <a:ext cx="7461428" cy="758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Bahnschrift" panose="020B0502040204020203" pitchFamily="34" charset="0"/>
              </a:rPr>
              <a:t>«СПОРТ – НОРМА ЖИЗНИ»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88311" y="3294334"/>
            <a:ext cx="4411225" cy="51400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Региональный проект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784431" y="940616"/>
            <a:ext cx="876" cy="3546551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38" y="2528224"/>
            <a:ext cx="2141167" cy="146365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32" y="4237221"/>
            <a:ext cx="1754290" cy="1932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38" y="633045"/>
            <a:ext cx="2141166" cy="1503326"/>
          </a:xfrm>
          <a:prstGeom prst="rect">
            <a:avLst/>
          </a:prstGeom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8563414" y="5932118"/>
            <a:ext cx="3179851" cy="5783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Республики Коми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829539" y="5496531"/>
            <a:ext cx="3872161" cy="43558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 smtClean="0"/>
              <a:t>Реализация на территории</a:t>
            </a:r>
            <a:endParaRPr lang="ru-RU" sz="2400" b="1" dirty="0"/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8651933" y="633045"/>
            <a:ext cx="3446951" cy="5783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Национальный проект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«демография»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651933" y="1931588"/>
            <a:ext cx="3540067" cy="3744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7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dirty="0" smtClean="0"/>
              <a:t>«СПОРТ – НОРМА ЖИЗНИ»</a:t>
            </a:r>
            <a:endParaRPr lang="ru-RU" sz="2000" b="1" dirty="0"/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777150" y="1523897"/>
            <a:ext cx="3414850" cy="51400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ФЕДЕРАЛЬНЫЙ проект</a:t>
            </a:r>
          </a:p>
        </p:txBody>
      </p:sp>
    </p:spTree>
    <p:extLst>
      <p:ext uri="{BB962C8B-B14F-4D97-AF65-F5344CB8AC3E}">
        <p14:creationId xmlns:p14="http://schemas.microsoft.com/office/powerpoint/2010/main" val="2812416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53835" y="1848801"/>
            <a:ext cx="6291555" cy="36292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000" dirty="0" smtClean="0"/>
              <a:t>До конца </a:t>
            </a:r>
            <a:r>
              <a:rPr lang="ru-RU" sz="2000" dirty="0"/>
              <a:t>2019 </a:t>
            </a:r>
            <a:r>
              <a:rPr lang="ru-RU" sz="2000" dirty="0" smtClean="0"/>
              <a:t>года </a:t>
            </a:r>
            <a:r>
              <a:rPr lang="ru-RU" sz="2000" dirty="0"/>
              <a:t>в рамках </a:t>
            </a:r>
            <a:r>
              <a:rPr lang="ru-RU" sz="2000" b="1" dirty="0" smtClean="0"/>
              <a:t>«Народного </a:t>
            </a:r>
            <a:r>
              <a:rPr lang="ru-RU" sz="2000" b="1" dirty="0"/>
              <a:t>бюджета»</a:t>
            </a:r>
            <a:r>
              <a:rPr lang="ru-RU" sz="2000" dirty="0" smtClean="0"/>
              <a:t> будет реализовано </a:t>
            </a:r>
            <a:r>
              <a:rPr lang="ru-RU" sz="2000" b="1" dirty="0" smtClean="0"/>
              <a:t>20</a:t>
            </a:r>
            <a:r>
              <a:rPr lang="ru-RU" sz="2000" dirty="0" smtClean="0"/>
              <a:t> проектов </a:t>
            </a:r>
            <a:r>
              <a:rPr lang="ru-RU" sz="2000" dirty="0"/>
              <a:t>по капитальному ремонту, ремонту и обустройству плоскостных спортивных сооружений, в том числе дворовых спортивных площадок, и </a:t>
            </a:r>
            <a:r>
              <a:rPr lang="ru-RU" sz="2000" dirty="0" smtClean="0"/>
              <a:t>приобретению, доставке </a:t>
            </a:r>
            <a:r>
              <a:rPr lang="ru-RU" sz="2000" dirty="0"/>
              <a:t>и </a:t>
            </a:r>
            <a:r>
              <a:rPr lang="ru-RU" sz="2000" dirty="0" smtClean="0"/>
              <a:t>монтажу </a:t>
            </a:r>
            <a:r>
              <a:rPr lang="ru-RU" sz="2000" dirty="0"/>
              <a:t>стационарного спортивного оборудования для плоскостных спортивных сооружений и спортивных </a:t>
            </a:r>
            <a:r>
              <a:rPr lang="ru-RU" sz="2000" dirty="0" smtClean="0"/>
              <a:t>площадок </a:t>
            </a:r>
          </a:p>
          <a:p>
            <a:pPr algn="r"/>
            <a:r>
              <a:rPr lang="ru-RU" sz="2000" dirty="0" smtClean="0"/>
              <a:t>в </a:t>
            </a:r>
            <a:r>
              <a:rPr lang="ru-RU" sz="2000" b="1" dirty="0"/>
              <a:t>14</a:t>
            </a:r>
            <a:r>
              <a:rPr lang="ru-RU" sz="2000" dirty="0"/>
              <a:t> муниципальных образованиях</a:t>
            </a:r>
            <a:endParaRPr lang="ru-RU" sz="20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400632" y="491552"/>
            <a:ext cx="4186703" cy="4431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РЕАЛИЗАЦИЯ ПРОЕКТА</a:t>
            </a:r>
            <a:endParaRPr lang="ru-RU" sz="2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10" y="595469"/>
            <a:ext cx="4862946" cy="54419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068" y="1781288"/>
            <a:ext cx="372173" cy="3060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445" y="2602945"/>
            <a:ext cx="372173" cy="3060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729" y="821480"/>
            <a:ext cx="379159" cy="3117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019" y="3603243"/>
            <a:ext cx="372173" cy="3060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048" y="4459454"/>
            <a:ext cx="372173" cy="3060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895" y="3114957"/>
            <a:ext cx="372173" cy="306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102" y="2968795"/>
            <a:ext cx="372173" cy="30600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191" y="3536741"/>
            <a:ext cx="372173" cy="3060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895" y="4612458"/>
            <a:ext cx="372173" cy="30600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18" y="4802510"/>
            <a:ext cx="372173" cy="30600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556" y="2738109"/>
            <a:ext cx="372173" cy="3060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919" y="3909252"/>
            <a:ext cx="493682" cy="40591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418" y="4019734"/>
            <a:ext cx="372173" cy="30600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434" y="1839175"/>
            <a:ext cx="372173" cy="306009"/>
          </a:xfrm>
          <a:prstGeom prst="rect">
            <a:avLst/>
          </a:prstGeom>
        </p:spPr>
      </p:pic>
      <p:sp>
        <p:nvSpPr>
          <p:cNvPr id="21" name="Подзаголовок 2"/>
          <p:cNvSpPr txBox="1">
            <a:spLocks/>
          </p:cNvSpPr>
          <p:nvPr/>
        </p:nvSpPr>
        <p:spPr>
          <a:xfrm>
            <a:off x="2428939" y="5698202"/>
            <a:ext cx="9543261" cy="7512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r"/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МОГО «Воркута» - 3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проекта,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МОГО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«Сыктывкар»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2,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МОГО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«Усинск»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3,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МОГО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«Ухта»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МОГО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«Инта»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«Сосногорск»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«Вуктыл»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Удорский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Усть-Куломский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Усть-Вымский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Сысольский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Корткеросский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1,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Ижемский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2,</a:t>
            </a:r>
            <a:r>
              <a:rPr lang="en-US" sz="1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</a:rPr>
              <a:t>МОМР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1200" dirty="0" err="1">
                <a:solidFill>
                  <a:schemeClr val="accent1">
                    <a:lumMod val="50000"/>
                  </a:schemeClr>
                </a:solidFill>
              </a:rPr>
              <a:t>Сыктывдинский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» - 1</a:t>
            </a:r>
            <a:endParaRPr lang="ru-RU" sz="12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260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476501" y="3417207"/>
            <a:ext cx="2076450" cy="8785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80,43 МЛН. РУБ.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/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1176948531"/>
              </p:ext>
            </p:extLst>
          </p:nvPr>
        </p:nvGraphicFramePr>
        <p:xfrm>
          <a:off x="1180517" y="1479665"/>
          <a:ext cx="4638674" cy="4346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17" name="Прямоугольник 16"/>
          <p:cNvSpPr/>
          <p:nvPr/>
        </p:nvSpPr>
        <p:spPr>
          <a:xfrm>
            <a:off x="6354884" y="1986766"/>
            <a:ext cx="40464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ФИНАНСОВОЕ ОБЕСПЕЧЕНИЕ РЕГИОНАЛЬНОГО ПРОЕКТА В 2019 ГОДУ</a:t>
            </a:r>
            <a:endParaRPr lang="ru-RU" sz="2800" b="1" dirty="0"/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 rot="18693466">
            <a:off x="4080780" y="4604431"/>
            <a:ext cx="1426021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63,0 МЛН.РУБ.</a:t>
            </a:r>
            <a:endParaRPr lang="en-US" sz="1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9205931" y="5154049"/>
            <a:ext cx="1576369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endParaRPr lang="ru-RU" sz="2400" b="1" dirty="0" smtClean="0"/>
          </a:p>
        </p:txBody>
      </p:sp>
      <p:sp>
        <p:nvSpPr>
          <p:cNvPr id="20" name="Прямоугольник 19"/>
          <p:cNvSpPr/>
          <p:nvPr/>
        </p:nvSpPr>
        <p:spPr>
          <a:xfrm rot="18663209">
            <a:off x="1614143" y="2505234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/>
              <a:t>17,43 МЛН.РУБ.</a:t>
            </a:r>
            <a:endParaRPr lang="en-US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162675" y="4695825"/>
            <a:ext cx="192210" cy="2000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162675" y="5356909"/>
            <a:ext cx="192210" cy="200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57949" y="5287644"/>
            <a:ext cx="42212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СРЕДСТВА РЕГИОНАЛЬНОГО БЮДЖЕТА</a:t>
            </a:r>
            <a:endParaRPr lang="ru-RU" sz="16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354884" y="4602974"/>
            <a:ext cx="4324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СРЕДСТВА ФЕДЕРАЛЬНОГО БЮДЖЕТА</a:t>
            </a:r>
            <a:endParaRPr lang="ru-RU" sz="1600" b="1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516" y="2295864"/>
            <a:ext cx="1130676" cy="1462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6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690" y="2411283"/>
            <a:ext cx="10058400" cy="189213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764040" y="5073133"/>
            <a:ext cx="294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https://www.minsport.gov.ru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764040" y="5442465"/>
            <a:ext cx="2209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hlinkClick r:id="rId4"/>
              </a:rPr>
              <a:t>http://sport.rkomi.ru/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64040" y="5811797"/>
            <a:ext cx="2834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5"/>
              </a:rPr>
              <a:t>https://project.rkomi.ru/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8100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6" y="887165"/>
            <a:ext cx="5182326" cy="5182326"/>
          </a:xfrm>
          <a:prstGeom prst="rect">
            <a:avLst/>
          </a:prstGeom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5740599" y="1765163"/>
            <a:ext cx="5569526" cy="37304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2800" b="1" dirty="0">
                <a:solidFill>
                  <a:schemeClr val="tx1"/>
                </a:solidFill>
                <a:latin typeface="Franklin Gothic Medium" panose="020B0603020102020204" pitchFamily="34" charset="0"/>
              </a:rPr>
              <a:t>Реализация Указа Президента Российской Федерации </a:t>
            </a:r>
            <a:r>
              <a:rPr lang="ru-RU" sz="2800" b="1" dirty="0" smtClean="0">
                <a:solidFill>
                  <a:schemeClr val="tx1"/>
                </a:solidFill>
                <a:latin typeface="Franklin Gothic Medium" panose="020B0603020102020204" pitchFamily="34" charset="0"/>
              </a:rPr>
              <a:t>В.В. Путина от </a:t>
            </a:r>
            <a:r>
              <a:rPr lang="ru-RU" sz="2800" b="1" dirty="0">
                <a:solidFill>
                  <a:schemeClr val="tx1"/>
                </a:solidFill>
                <a:latin typeface="Franklin Gothic Medium" panose="020B0603020102020204" pitchFamily="34" charset="0"/>
              </a:rPr>
              <a:t>07.05.2018 № 204: к 2024 году увеличить долю населения, систематически занимающегося физической культурой и спортом, до 55 % </a:t>
            </a:r>
            <a:endParaRPr lang="ru-RU" sz="2800" b="1" dirty="0" smtClean="0">
              <a:solidFill>
                <a:schemeClr val="tx1"/>
              </a:solidFill>
              <a:latin typeface="Franklin Gothic Medium" panose="020B0603020102020204" pitchFamily="34" charset="0"/>
            </a:endParaRPr>
          </a:p>
          <a:p>
            <a:endParaRPr lang="en-US" b="1" dirty="0">
              <a:solidFill>
                <a:schemeClr val="tx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8003457" y="828717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7908497" y="428607"/>
            <a:ext cx="35782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/>
              <a:t>РОССИЙСКАЯ ФЕДЕРАЦИЯ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078297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91000"/>
                <a:satMod val="164000"/>
                <a:lumMod val="74000"/>
              </a:schemeClr>
              <a:schemeClr val="bg2">
                <a:hueMod val="124000"/>
                <a:satMod val="140000"/>
                <a:lumMod val="142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93372" y="567206"/>
            <a:ext cx="4186703" cy="4431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ЦЕЛИ И ПОКАЗАТЕЛИ ПРОЕКТА</a:t>
            </a:r>
            <a:endParaRPr lang="ru-RU" sz="2000" b="1" dirty="0"/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110474" y="2360078"/>
            <a:ext cx="2174780" cy="21549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300" dirty="0">
                <a:solidFill>
                  <a:schemeClr val="tx1"/>
                </a:solidFill>
              </a:rPr>
              <a:t>Доля детей и молодежи, систематически занимающихся физической культурой и спортом, в общей численности детей и молодежи</a:t>
            </a:r>
            <a:endParaRPr lang="ru-RU" sz="1300" dirty="0" smtClean="0">
              <a:solidFill>
                <a:schemeClr val="tx1"/>
              </a:solidFill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3158292" y="2365098"/>
            <a:ext cx="2352674" cy="24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300" dirty="0">
                <a:solidFill>
                  <a:schemeClr val="tx1"/>
                </a:solidFill>
              </a:rPr>
              <a:t>Доля граждан среднего возраста, систематически занимающихся физической культурой и спортом, в общей численности граждан среднего возраста</a:t>
            </a:r>
            <a:endParaRPr lang="ru-RU" sz="1300" b="1" dirty="0" smtClean="0">
              <a:solidFill>
                <a:schemeClr val="tx1"/>
              </a:solidFill>
            </a:endParaRPr>
          </a:p>
        </p:txBody>
      </p:sp>
      <p:sp>
        <p:nvSpPr>
          <p:cNvPr id="19" name="Подзаголовок 2"/>
          <p:cNvSpPr txBox="1">
            <a:spLocks/>
          </p:cNvSpPr>
          <p:nvPr/>
        </p:nvSpPr>
        <p:spPr>
          <a:xfrm>
            <a:off x="5333072" y="2365097"/>
            <a:ext cx="2286000" cy="24025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300" dirty="0">
                <a:solidFill>
                  <a:schemeClr val="tx1"/>
                </a:solidFill>
              </a:rPr>
              <a:t>Доля граждан старшего возраста, систематически занимающихся физической культурой и спортом в общей численности граждан старшего возраста</a:t>
            </a:r>
            <a:endParaRPr lang="ru-RU" sz="1300" b="1" dirty="0" smtClean="0">
              <a:solidFill>
                <a:schemeClr val="tx1"/>
              </a:solidFill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7685746" y="2362823"/>
            <a:ext cx="2181225" cy="24025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300" dirty="0">
                <a:solidFill>
                  <a:schemeClr val="tx1"/>
                </a:solidFill>
              </a:rPr>
              <a:t>Уровень обеспеченности граждан спортивными сооружениями исходя из единовременной пропускной способности объектов спорта</a:t>
            </a:r>
            <a:endParaRPr lang="ru-RU" sz="1300" b="1" dirty="0" smtClean="0">
              <a:solidFill>
                <a:schemeClr val="tx1"/>
              </a:solidFill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9768860" y="2343951"/>
            <a:ext cx="2272892" cy="31741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1300" dirty="0">
                <a:solidFill>
                  <a:schemeClr val="tx1"/>
                </a:solidFill>
              </a:rPr>
              <a:t>Доля занимающихся по программам спортивной подготовки в организациях ведомственной принадлежности физической культуры и спорта, в общем количестве занимающихся в организациях ведомственной </a:t>
            </a:r>
            <a:r>
              <a:rPr lang="ru-RU" sz="1300" dirty="0" smtClean="0">
                <a:solidFill>
                  <a:schemeClr val="tx1"/>
                </a:solidFill>
              </a:rPr>
              <a:t>принадлежности</a:t>
            </a:r>
            <a:endParaRPr lang="ru-RU" sz="1300" b="1" dirty="0" smtClean="0">
              <a:solidFill>
                <a:schemeClr val="tx1"/>
              </a:solidFill>
            </a:endParaRPr>
          </a:p>
        </p:txBody>
      </p:sp>
      <p:sp>
        <p:nvSpPr>
          <p:cNvPr id="22" name="Текст 2"/>
          <p:cNvSpPr txBox="1">
            <a:spLocks/>
          </p:cNvSpPr>
          <p:nvPr/>
        </p:nvSpPr>
        <p:spPr>
          <a:xfrm>
            <a:off x="277255" y="5864697"/>
            <a:ext cx="2285496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2024 год -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smtClean="0"/>
              <a:t>85,0 %</a:t>
            </a:r>
            <a:endParaRPr lang="ru-RU" dirty="0"/>
          </a:p>
        </p:txBody>
      </p:sp>
      <p:sp>
        <p:nvSpPr>
          <p:cNvPr id="23" name="Текст 2"/>
          <p:cNvSpPr txBox="1">
            <a:spLocks/>
          </p:cNvSpPr>
          <p:nvPr/>
        </p:nvSpPr>
        <p:spPr>
          <a:xfrm>
            <a:off x="2528444" y="5864697"/>
            <a:ext cx="2285496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2024 год - </a:t>
            </a:r>
            <a:r>
              <a:rPr lang="ru-RU" dirty="0" smtClean="0"/>
              <a:t>50,0 %</a:t>
            </a:r>
            <a:endParaRPr lang="ru-RU" dirty="0"/>
          </a:p>
        </p:txBody>
      </p:sp>
      <p:sp>
        <p:nvSpPr>
          <p:cNvPr id="24" name="Текст 2"/>
          <p:cNvSpPr txBox="1">
            <a:spLocks/>
          </p:cNvSpPr>
          <p:nvPr/>
        </p:nvSpPr>
        <p:spPr>
          <a:xfrm>
            <a:off x="4777694" y="5864697"/>
            <a:ext cx="2285496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2024 год - </a:t>
            </a:r>
            <a:r>
              <a:rPr lang="ru-RU" dirty="0" smtClean="0"/>
              <a:t>20,0 %</a:t>
            </a:r>
            <a:endParaRPr lang="ru-RU" dirty="0"/>
          </a:p>
        </p:txBody>
      </p:sp>
      <p:sp>
        <p:nvSpPr>
          <p:cNvPr id="25" name="Текст 2"/>
          <p:cNvSpPr txBox="1">
            <a:spLocks/>
          </p:cNvSpPr>
          <p:nvPr/>
        </p:nvSpPr>
        <p:spPr>
          <a:xfrm>
            <a:off x="7028883" y="5864697"/>
            <a:ext cx="2285496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2024 год - </a:t>
            </a:r>
            <a:r>
              <a:rPr lang="ru-RU" dirty="0" smtClean="0"/>
              <a:t>61,6 %</a:t>
            </a:r>
            <a:endParaRPr lang="ru-RU" dirty="0"/>
          </a:p>
        </p:txBody>
      </p:sp>
      <p:sp>
        <p:nvSpPr>
          <p:cNvPr id="26" name="Текст 2"/>
          <p:cNvSpPr txBox="1">
            <a:spLocks/>
          </p:cNvSpPr>
          <p:nvPr/>
        </p:nvSpPr>
        <p:spPr>
          <a:xfrm>
            <a:off x="9249727" y="5862422"/>
            <a:ext cx="2285496" cy="5762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2024 год - </a:t>
            </a:r>
            <a:r>
              <a:rPr lang="ru-RU" dirty="0" smtClean="0"/>
              <a:t>100 %</a:t>
            </a:r>
            <a:endParaRPr lang="ru-RU" dirty="0"/>
          </a:p>
        </p:txBody>
      </p:sp>
      <p:sp>
        <p:nvSpPr>
          <p:cNvPr id="28" name="Стрелка вниз 27"/>
          <p:cNvSpPr/>
          <p:nvPr/>
        </p:nvSpPr>
        <p:spPr>
          <a:xfrm>
            <a:off x="3992150" y="5347804"/>
            <a:ext cx="323850" cy="44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1772257" y="5347804"/>
            <a:ext cx="323850" cy="44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6212043" y="5347803"/>
            <a:ext cx="323850" cy="44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8431936" y="5347802"/>
            <a:ext cx="323850" cy="44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10658133" y="5347801"/>
            <a:ext cx="323850" cy="4476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E900EE7A-04B9-42CB-8CDE-7834865CA5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483689" y="1858928"/>
            <a:ext cx="569740" cy="427305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7305EF8-7973-490B-B8CC-528DDC05BE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991404" y="1870057"/>
            <a:ext cx="550222" cy="471619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A430F2A3-65C0-4C0A-9FFD-3ACDA1086E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824910" y="1849494"/>
            <a:ext cx="455314" cy="493757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547B8D0-D565-4A25-A4F3-EAF0468D20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8313107" y="1849199"/>
            <a:ext cx="442679" cy="493757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35F4168B-6CFC-449D-8CE3-4728F2D3C8B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725957" y="1845810"/>
            <a:ext cx="454544" cy="49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34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3402520267"/>
              </p:ext>
            </p:extLst>
          </p:nvPr>
        </p:nvGraphicFramePr>
        <p:xfrm>
          <a:off x="584199" y="1495424"/>
          <a:ext cx="10541001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Стрелка вправо 16"/>
          <p:cNvSpPr/>
          <p:nvPr/>
        </p:nvSpPr>
        <p:spPr>
          <a:xfrm>
            <a:off x="1376361" y="2905124"/>
            <a:ext cx="27622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1514473" y="3819524"/>
            <a:ext cx="27622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376360" y="4768947"/>
            <a:ext cx="27622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866775" y="5695017"/>
            <a:ext cx="27622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376360" y="509440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866775" y="1959303"/>
            <a:ext cx="276225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0919098" y="1733880"/>
            <a:ext cx="774153" cy="774153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Овал 21"/>
          <p:cNvSpPr/>
          <p:nvPr/>
        </p:nvSpPr>
        <p:spPr>
          <a:xfrm>
            <a:off x="10919097" y="2670448"/>
            <a:ext cx="774153" cy="774153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Овал 22"/>
          <p:cNvSpPr/>
          <p:nvPr/>
        </p:nvSpPr>
        <p:spPr>
          <a:xfrm>
            <a:off x="10919097" y="3584848"/>
            <a:ext cx="774153" cy="774153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Овал 23"/>
          <p:cNvSpPr/>
          <p:nvPr/>
        </p:nvSpPr>
        <p:spPr>
          <a:xfrm>
            <a:off x="10919097" y="4499248"/>
            <a:ext cx="774153" cy="774153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Овал 24"/>
          <p:cNvSpPr/>
          <p:nvPr/>
        </p:nvSpPr>
        <p:spPr>
          <a:xfrm>
            <a:off x="10919097" y="5460342"/>
            <a:ext cx="774153" cy="774153"/>
          </a:xfrm>
          <a:prstGeom prst="ellipse">
            <a:avLst/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0844637" y="1880871"/>
            <a:ext cx="923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38866,2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</a:rPr>
              <a:t>тыс.руб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844637" y="2815608"/>
            <a:ext cx="923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17822,9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</a:rPr>
              <a:t>тыс.руб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848971" y="3714335"/>
            <a:ext cx="923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1600,0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</a:rPr>
              <a:t>тыс.руб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844637" y="4655491"/>
            <a:ext cx="923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8899,0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</a:rPr>
              <a:t>тыс.руб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0844637" y="5616585"/>
            <a:ext cx="923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12883,6 </a:t>
            </a:r>
            <a:r>
              <a:rPr lang="ru-RU" sz="1200" b="1" dirty="0" err="1">
                <a:solidFill>
                  <a:schemeClr val="accent1">
                    <a:lumMod val="75000"/>
                  </a:schemeClr>
                </a:solidFill>
              </a:rPr>
              <a:t>тыс.руб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787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1880" y="508038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5286" y="2169622"/>
            <a:ext cx="9379529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76646" y="2098963"/>
            <a:ext cx="864524" cy="872837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900EE7A-04B9-42CB-8CDE-7834865CA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36103" y="2322661"/>
            <a:ext cx="545609" cy="40920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21526" y="2156293"/>
            <a:ext cx="8817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нового спортивного оборудования и инвентаря, для приведения организаций спортивной подготовки в нормативное состояние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64182" y="3174444"/>
            <a:ext cx="734013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>
                <a:latin typeface="+mj-lt"/>
                <a:ea typeface="Lucida Sans Unicode" panose="020B0602030504020204" pitchFamily="34" charset="0"/>
              </a:rPr>
              <a:t>ГБУ РК «Спортивная школа олимпийского резерва № 2»</a:t>
            </a:r>
            <a:endParaRPr lang="ru-RU" sz="1600" dirty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>
                <a:latin typeface="+mj-lt"/>
                <a:ea typeface="Lucida Sans Unicode" panose="020B0602030504020204" pitchFamily="34" charset="0"/>
              </a:rPr>
              <a:t>ГБУ РК «Спортивная школа олимпийского резерва»</a:t>
            </a:r>
            <a:endParaRPr lang="ru-RU" sz="1600" dirty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>
                <a:latin typeface="+mj-lt"/>
                <a:ea typeface="Lucida Sans Unicode" panose="020B0602030504020204" pitchFamily="34" charset="0"/>
              </a:rPr>
              <a:t>МАУ «Спортивная школа олимпийского резерва </a:t>
            </a:r>
            <a:endParaRPr lang="ru-RU" dirty="0" smtClean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«</a:t>
            </a:r>
            <a:r>
              <a:rPr lang="ru-RU" dirty="0" err="1">
                <a:latin typeface="+mj-lt"/>
                <a:ea typeface="Lucida Sans Unicode" panose="020B0602030504020204" pitchFamily="34" charset="0"/>
              </a:rPr>
              <a:t>Аквалидер</a:t>
            </a:r>
            <a:r>
              <a:rPr lang="ru-RU" dirty="0">
                <a:latin typeface="+mj-lt"/>
                <a:ea typeface="Lucida Sans Unicode" panose="020B0602030504020204" pitchFamily="34" charset="0"/>
              </a:rPr>
              <a:t>», г</a:t>
            </a: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.</a:t>
            </a:r>
            <a:r>
              <a:rPr lang="en-US" dirty="0" smtClean="0">
                <a:latin typeface="+mj-lt"/>
                <a:ea typeface="Lucida Sans Unicode" panose="020B0602030504020204" pitchFamily="34" charset="0"/>
              </a:rPr>
              <a:t> </a:t>
            </a: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Сыктывкар</a:t>
            </a:r>
            <a:endParaRPr lang="ru-RU" sz="1600" dirty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>
                <a:latin typeface="+mj-lt"/>
                <a:ea typeface="Lucida Sans Unicode" panose="020B0602030504020204" pitchFamily="34" charset="0"/>
              </a:rPr>
              <a:t>МАУ «Спортивная школа олимпийского резерва «</a:t>
            </a:r>
            <a:r>
              <a:rPr lang="ru-RU" dirty="0" err="1">
                <a:latin typeface="+mj-lt"/>
                <a:ea typeface="Lucida Sans Unicode" panose="020B0602030504020204" pitchFamily="34" charset="0"/>
              </a:rPr>
              <a:t>Эжва</a:t>
            </a:r>
            <a:r>
              <a:rPr lang="ru-RU" dirty="0">
                <a:latin typeface="+mj-lt"/>
                <a:ea typeface="Lucida Sans Unicode" panose="020B0602030504020204" pitchFamily="34" charset="0"/>
              </a:rPr>
              <a:t>», </a:t>
            </a:r>
            <a:endParaRPr lang="ru-RU" dirty="0" smtClean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г</a:t>
            </a:r>
            <a:r>
              <a:rPr lang="ru-RU" dirty="0">
                <a:latin typeface="+mj-lt"/>
                <a:ea typeface="Lucida Sans Unicode" panose="020B0602030504020204" pitchFamily="34" charset="0"/>
              </a:rPr>
              <a:t>. Сыктывкар</a:t>
            </a:r>
            <a:endParaRPr lang="ru-RU" sz="1600" dirty="0">
              <a:latin typeface="+mj-lt"/>
              <a:ea typeface="Lucida Sans Unicode" panose="020B0602030504020204" pitchFamily="34" charset="0"/>
            </a:endParaRPr>
          </a:p>
          <a:p>
            <a:pPr marL="3175" indent="447040">
              <a:lnSpc>
                <a:spcPct val="150000"/>
              </a:lnSpc>
              <a:spcAft>
                <a:spcPts val="0"/>
              </a:spcAft>
              <a:tabLst>
                <a:tab pos="768350" algn="l"/>
              </a:tabLst>
            </a:pPr>
            <a:r>
              <a:rPr lang="ru-RU" dirty="0">
                <a:latin typeface="+mj-lt"/>
                <a:ea typeface="Lucida Sans Unicode" panose="020B0602030504020204" pitchFamily="34" charset="0"/>
              </a:rPr>
              <a:t>МАУ «Спортивная школа г</a:t>
            </a: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.</a:t>
            </a:r>
            <a:r>
              <a:rPr lang="en-US" dirty="0" smtClean="0">
                <a:latin typeface="+mj-lt"/>
                <a:ea typeface="Lucida Sans Unicode" panose="020B0602030504020204" pitchFamily="34" charset="0"/>
              </a:rPr>
              <a:t> </a:t>
            </a:r>
            <a:r>
              <a:rPr lang="ru-RU" dirty="0" smtClean="0">
                <a:latin typeface="+mj-lt"/>
                <a:ea typeface="Lucida Sans Unicode" panose="020B0602030504020204" pitchFamily="34" charset="0"/>
              </a:rPr>
              <a:t>Печора</a:t>
            </a:r>
            <a:r>
              <a:rPr lang="ru-RU" dirty="0">
                <a:latin typeface="+mj-lt"/>
                <a:ea typeface="Lucida Sans Unicode" panose="020B0602030504020204" pitchFamily="34" charset="0"/>
              </a:rPr>
              <a:t>»</a:t>
            </a:r>
            <a:endParaRPr lang="ru-RU" sz="1600" dirty="0">
              <a:effectLst/>
              <a:latin typeface="+mj-lt"/>
              <a:ea typeface="Lucida Sans Unicode" panose="020B0602030504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39346">
            <a:off x="1244774" y="4256746"/>
            <a:ext cx="3852784" cy="6129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14876">
            <a:off x="2890918" y="3595693"/>
            <a:ext cx="1051507" cy="10515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076" y="4880622"/>
            <a:ext cx="1020502" cy="10205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384" y="4686561"/>
            <a:ext cx="696797" cy="69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7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10502" y="508038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5286" y="2169622"/>
            <a:ext cx="9429405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76646" y="2098963"/>
            <a:ext cx="864524" cy="872837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21526" y="2156293"/>
            <a:ext cx="9033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спортивного оборудования для создания малых спортивных форм на базе центров тестирования ВФСК ГТО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38503" y="3365637"/>
            <a:ext cx="69161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/>
              <a:t>МБОУ «СОШ №18», г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Ухта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МБУ «Спортивная школа Интинская», г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Инта</a:t>
            </a:r>
            <a:endParaRPr lang="ru-RU" dirty="0"/>
          </a:p>
          <a:p>
            <a:pPr>
              <a:lnSpc>
                <a:spcPct val="150000"/>
              </a:lnSpc>
            </a:pPr>
            <a:r>
              <a:rPr lang="ru-RU" dirty="0"/>
              <a:t>МАУ «Центр спортивных мероприятий г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Сыктывкара</a:t>
            </a:r>
            <a:r>
              <a:rPr lang="ru-RU" dirty="0"/>
              <a:t>»</a:t>
            </a:r>
          </a:p>
          <a:p>
            <a:pPr>
              <a:lnSpc>
                <a:spcPct val="150000"/>
              </a:lnSpc>
            </a:pPr>
            <a:r>
              <a:rPr lang="ru-RU" dirty="0"/>
              <a:t>МАФОУ «Спортивный комплекс «Химик», г. Сосногорск</a:t>
            </a:r>
          </a:p>
          <a:p>
            <a:pPr>
              <a:lnSpc>
                <a:spcPct val="150000"/>
              </a:lnSpc>
            </a:pPr>
            <a:r>
              <a:rPr lang="ru-RU" dirty="0"/>
              <a:t>МБУ «Спортивная школа </a:t>
            </a:r>
            <a:r>
              <a:rPr lang="ru-RU" dirty="0" err="1"/>
              <a:t>Усть-Вымского</a:t>
            </a:r>
            <a:r>
              <a:rPr lang="ru-RU" dirty="0"/>
              <a:t> района»</a:t>
            </a:r>
          </a:p>
          <a:p>
            <a:pPr>
              <a:lnSpc>
                <a:spcPct val="150000"/>
              </a:lnSpc>
            </a:pPr>
            <a:r>
              <a:rPr lang="ru-RU" dirty="0"/>
              <a:t>МБУ «Центр спортивных мероприятий </a:t>
            </a:r>
            <a:r>
              <a:rPr lang="ru-RU" dirty="0" err="1"/>
              <a:t>Удорского</a:t>
            </a:r>
            <a:r>
              <a:rPr lang="ru-RU" dirty="0"/>
              <a:t> района»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5F4168B-6CFC-449D-8CE3-4728F2D3C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73425" y="2234430"/>
            <a:ext cx="520844" cy="5681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128" y="3257571"/>
            <a:ext cx="3144312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76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05253" y="522769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5286" y="2169622"/>
            <a:ext cx="9379529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76646" y="2098963"/>
            <a:ext cx="864524" cy="872837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41539" y="2320598"/>
            <a:ext cx="93656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спортивного оборудования для спортивных школ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28927" y="4035299"/>
            <a:ext cx="6636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ГБУ РК «Спортивная школа олимпийского резерва № 2»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69A9B63-428A-46BD-9D3F-2BE477C89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77015" y="2282719"/>
            <a:ext cx="536222" cy="579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098" y="3122777"/>
            <a:ext cx="3639830" cy="26287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300" y="5355119"/>
            <a:ext cx="674507" cy="56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423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96944" y="509440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5286" y="2169622"/>
            <a:ext cx="9291399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76646" y="2098963"/>
            <a:ext cx="864524" cy="872837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21526" y="2156293"/>
            <a:ext cx="897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поддержка спортивных организаций, осуществляющих подготовку спортивного резерва для сборных команд Российской Федерации на 2019 год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98174" y="3178701"/>
            <a:ext cx="7514705" cy="312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ГБУ РК «Спортивная школа олимпийского резерва № 1»</a:t>
            </a:r>
          </a:p>
          <a:p>
            <a:r>
              <a:rPr lang="ru-RU" dirty="0"/>
              <a:t>ГБУ РК «Спортивная школа олимпийского резерва»</a:t>
            </a:r>
          </a:p>
          <a:p>
            <a:r>
              <a:rPr lang="ru-RU" dirty="0"/>
              <a:t>ГАУ РК «Спортивная школа по плаванию «Орбита»</a:t>
            </a:r>
          </a:p>
          <a:p>
            <a:r>
              <a:rPr lang="ru-RU" dirty="0"/>
              <a:t>ГБУ РК «Спортивная школа по футболу»</a:t>
            </a:r>
          </a:p>
          <a:p>
            <a:r>
              <a:rPr lang="ru-RU" dirty="0"/>
              <a:t>МБУ «Спортивная школа </a:t>
            </a:r>
            <a:r>
              <a:rPr lang="ru-RU" dirty="0" err="1"/>
              <a:t>Усть-Вымского</a:t>
            </a:r>
            <a:r>
              <a:rPr lang="ru-RU" dirty="0"/>
              <a:t> района»</a:t>
            </a:r>
          </a:p>
          <a:p>
            <a:r>
              <a:rPr lang="ru-RU" dirty="0"/>
              <a:t>МБУ «Спортивная школа г. Микунь»</a:t>
            </a:r>
          </a:p>
          <a:p>
            <a:r>
              <a:rPr lang="ru-RU" sz="1700" dirty="0"/>
              <a:t>МАУ «Спортивная школа по плаванию «Северная волна», г</a:t>
            </a:r>
            <a:r>
              <a:rPr lang="ru-RU" sz="1700" dirty="0" smtClean="0"/>
              <a:t>.</a:t>
            </a:r>
            <a:r>
              <a:rPr lang="en-US" sz="1700" dirty="0" smtClean="0"/>
              <a:t> </a:t>
            </a:r>
            <a:r>
              <a:rPr lang="ru-RU" sz="1700" dirty="0" smtClean="0"/>
              <a:t>Микунь</a:t>
            </a:r>
            <a:endParaRPr lang="ru-RU" sz="1700" dirty="0"/>
          </a:p>
          <a:p>
            <a:r>
              <a:rPr lang="ru-RU" dirty="0"/>
              <a:t>МБУ </a:t>
            </a:r>
            <a:r>
              <a:rPr lang="ru-RU" dirty="0" smtClean="0"/>
              <a:t>«Спортивная </a:t>
            </a:r>
            <a:r>
              <a:rPr lang="ru-RU" dirty="0"/>
              <a:t>школа «</a:t>
            </a:r>
            <a:r>
              <a:rPr lang="ru-RU" dirty="0" smtClean="0"/>
              <a:t>Фаворит</a:t>
            </a:r>
            <a:r>
              <a:rPr lang="ru-RU" dirty="0"/>
              <a:t>», г</a:t>
            </a:r>
            <a:r>
              <a:rPr lang="ru-RU" dirty="0" smtClean="0"/>
              <a:t>. Сыктывкар</a:t>
            </a:r>
            <a:endParaRPr lang="ru-RU" dirty="0"/>
          </a:p>
          <a:p>
            <a:r>
              <a:rPr lang="ru-RU" dirty="0"/>
              <a:t>МБУ «Спортивная школа «Олимпиец», г</a:t>
            </a:r>
            <a:r>
              <a:rPr lang="ru-RU" dirty="0" smtClean="0"/>
              <a:t>. Воркута</a:t>
            </a:r>
            <a:endParaRPr lang="ru-RU" dirty="0"/>
          </a:p>
          <a:p>
            <a:r>
              <a:rPr lang="ru-RU" dirty="0"/>
              <a:t>МБУ «Спортивная школа бокса «Заполярный </a:t>
            </a:r>
            <a:r>
              <a:rPr lang="ru-RU" dirty="0" smtClean="0"/>
              <a:t>ринг», г.</a:t>
            </a:r>
            <a:r>
              <a:rPr lang="en-US" dirty="0" smtClean="0"/>
              <a:t> </a:t>
            </a:r>
            <a:r>
              <a:rPr lang="ru-RU" dirty="0" smtClean="0"/>
              <a:t>Воркута</a:t>
            </a:r>
            <a:endParaRPr lang="ru-RU" dirty="0"/>
          </a:p>
          <a:p>
            <a:r>
              <a:rPr lang="ru-RU" dirty="0"/>
              <a:t>МАУ «Спортивная школа г</a:t>
            </a:r>
            <a:r>
              <a:rPr lang="ru-RU" dirty="0" smtClean="0"/>
              <a:t>. Печора</a:t>
            </a:r>
            <a:r>
              <a:rPr lang="ru-RU" dirty="0"/>
              <a:t>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B1471D-2FAC-4C15-AACD-CAA9E5179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6428" y="2284047"/>
            <a:ext cx="524960" cy="482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8305">
            <a:off x="1537699" y="3222313"/>
            <a:ext cx="1550072" cy="26421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545" y="3910365"/>
            <a:ext cx="1826824" cy="17104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1225">
            <a:off x="2584722" y="5230668"/>
            <a:ext cx="823159" cy="6229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857" y="4261173"/>
            <a:ext cx="879184" cy="204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839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93" y="358356"/>
            <a:ext cx="34547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/>
              <a:t>РЕСПУБЛИКА КОМИ</a:t>
            </a:r>
            <a:endParaRPr lang="ru-RU" sz="2600" b="1" dirty="0"/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961893" y="850799"/>
            <a:ext cx="2488077" cy="335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2000" b="0" i="0" kern="1200" cap="all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6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80000"/>
              <a:buFont typeface="Wingdings 3" charset="2"/>
              <a:buNone/>
              <a:defRPr sz="14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«Спорт – норма жизни»</a:t>
            </a:r>
            <a:endParaRPr lang="en-US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96944" y="509440"/>
            <a:ext cx="4935539" cy="6636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КЛЮЧЕВЫЕ НАПРАВЛЕНИЯ ПРОЕКТА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25286" y="2169622"/>
            <a:ext cx="9291399" cy="73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576646" y="2098963"/>
            <a:ext cx="864524" cy="872837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600627" y="2322661"/>
            <a:ext cx="897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плоскостных спортивных сооружений в сельских территориях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12821" y="3419770"/>
            <a:ext cx="666278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«Строительство универсальной спортивной площадки в с. Зеленец</a:t>
            </a:r>
            <a:r>
              <a:rPr lang="ru-RU" dirty="0" smtClean="0"/>
              <a:t>»</a:t>
            </a:r>
            <a:endParaRPr lang="en-US" dirty="0" smtClean="0"/>
          </a:p>
          <a:p>
            <a:r>
              <a:rPr lang="ru-RU" dirty="0" smtClean="0"/>
              <a:t> </a:t>
            </a:r>
            <a:endParaRPr lang="ru-RU" dirty="0"/>
          </a:p>
          <a:p>
            <a:r>
              <a:rPr lang="ru-RU" sz="1400" dirty="0"/>
              <a:t>Реализация данного проекта осуществляется в рамках подпрограммы «Устойчивое развитие сельских территорий» Государственной программы Республики Коми «Развитие сельского хозяйства и регулирование рынков сельскохозяйственной продукции, сырья и продовольствия, развитие </a:t>
            </a:r>
            <a:r>
              <a:rPr lang="ru-RU" sz="1400" dirty="0" err="1"/>
              <a:t>рыбохозяйственного</a:t>
            </a:r>
            <a:r>
              <a:rPr lang="ru-RU" sz="1400" dirty="0"/>
              <a:t> комплекса в Республике Коми».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547B8D0-D565-4A25-A4F3-EAF0468D2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67837" y="2256157"/>
            <a:ext cx="479385" cy="5346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75" y="3607723"/>
            <a:ext cx="3526302" cy="215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598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3051</TotalTime>
  <Words>860</Words>
  <Application>Microsoft Office PowerPoint</Application>
  <PresentationFormat>Широкоэкранный</PresentationFormat>
  <Paragraphs>102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Bahnschrift</vt:lpstr>
      <vt:lpstr>Corbel</vt:lpstr>
      <vt:lpstr>Franklin Gothic Medium</vt:lpstr>
      <vt:lpstr>Lucida Sans Unicode</vt:lpstr>
      <vt:lpstr>Times New Roman</vt:lpstr>
      <vt:lpstr>Wingdings 3</vt:lpstr>
      <vt:lpstr>Параллакс</vt:lpstr>
      <vt:lpstr>«СПОРТ – НОРМА ЖИЗНИ»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«Спорт – норма жизни»</dc:title>
  <dc:creator>Булкин Максим Сергеевич</dc:creator>
  <cp:lastModifiedBy>Булкин Максим Сергеевич</cp:lastModifiedBy>
  <cp:revision>49</cp:revision>
  <cp:lastPrinted>2019-07-23T13:22:22Z</cp:lastPrinted>
  <dcterms:created xsi:type="dcterms:W3CDTF">2019-07-22T09:11:16Z</dcterms:created>
  <dcterms:modified xsi:type="dcterms:W3CDTF">2019-08-06T13:05:01Z</dcterms:modified>
</cp:coreProperties>
</file>